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1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/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idx="12" type="sldNum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25" name="Shape 25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6" name="Shape 2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9" name="Shape 29"/>
          <p:cNvSpPr txBox="1"/>
          <p:nvPr>
            <p:ph idx="12" type="sldNum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grpSp>
        <p:nvGrpSpPr>
          <p:cNvPr id="34" name="Shape 3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5" name="Shape 3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2" type="sldNum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41" name="Shape 4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2" name="Shape 4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idx="12" type="sldNum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/>
        </p:txBody>
      </p:sp>
      <p:grpSp>
        <p:nvGrpSpPr>
          <p:cNvPr id="48" name="Shape 4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9" name="Shape 4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idx="12" type="sldNum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5" name="Shape 55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 txBox="1"/>
          <p:nvPr>
            <p:ph idx="12" type="sldNum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2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10" Type="http://schemas.openxmlformats.org/officeDocument/2006/relationships/hyperlink" Target="http://www.poetryarchive.org/poetryarchive/home.do" TargetMode="External"/><Relationship Id="rId4" Type="http://schemas.openxmlformats.org/officeDocument/2006/relationships/hyperlink" Target="http://www.everypoet.com/" TargetMode="External"/><Relationship Id="rId3" Type="http://schemas.openxmlformats.org/officeDocument/2006/relationships/hyperlink" Target="http://www.poetryloverspage.com/" TargetMode="External"/><Relationship Id="rId9" Type="http://schemas.openxmlformats.org/officeDocument/2006/relationships/hyperlink" Target="http://www.netpoets.com/classic/" TargetMode="External"/><Relationship Id="rId6" Type="http://schemas.openxmlformats.org/officeDocument/2006/relationships/hyperlink" Target="http://www.poemhunter.com/" TargetMode="External"/><Relationship Id="rId5" Type="http://schemas.openxmlformats.org/officeDocument/2006/relationships/hyperlink" Target="http://www.bartleby.com/" TargetMode="External"/><Relationship Id="rId8" Type="http://schemas.openxmlformats.org/officeDocument/2006/relationships/hyperlink" Target="http://famouspoetsandpoems.com/" TargetMode="External"/><Relationship Id="rId7" Type="http://schemas.openxmlformats.org/officeDocument/2006/relationships/hyperlink" Target="http://oldpoetry.com/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Poetry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Genius Hour Project By: Taylor Wickman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Visual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Visual Poems use arrangement of text, images, and symbols to help show the meaning of the poem.</a:t>
            </a:r>
          </a:p>
          <a:p>
            <a:pPr lvl="0" rtl="0">
              <a:lnSpc>
                <a:spcPct val="1725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000">
              <a:solidFill>
                <a:srgbClr val="11111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175" y="620925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Lyric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Rearrange song lyrics to change the meaning to fit your thoughts.</a:t>
            </a:r>
          </a:p>
        </p:txBody>
      </p:sp>
      <p:sp>
        <p:nvSpPr>
          <p:cNvPr id="134" name="Shape 134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Her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Can’t go on without her.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It’s all wrong without her.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There’s no song without her.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Harry Nilsson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Elements of Poetry!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Stanzas</a:t>
            </a:r>
          </a:p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Rhyme</a:t>
            </a:r>
          </a:p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Rhyme Scheme</a:t>
            </a:r>
          </a:p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Meter</a:t>
            </a:r>
          </a:p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Simile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Personification</a:t>
            </a:r>
          </a:p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Irony</a:t>
            </a:r>
          </a:p>
          <a:p>
            <a:pPr indent="-431800" lvl="0" marL="457200" rtl="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Symbol</a:t>
            </a:r>
          </a:p>
          <a:p>
            <a:pPr indent="-431800" lvl="0" marL="457200">
              <a:spcBef>
                <a:spcPts val="0"/>
              </a:spcBef>
              <a:buClr>
                <a:schemeClr val="lt2"/>
              </a:buClr>
              <a:buSzPct val="114285"/>
              <a:buFont typeface="Arial"/>
              <a:buChar char="●"/>
            </a:pPr>
            <a:r>
              <a:rPr lang="en"/>
              <a:t>Metaphor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Stanzas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/>
              <a:t>Stanzas are a series of lines grouped together and separated by an empty line from other stanzas. They are the similar a paragraph in an essay. One way to identify a stanza is to count the number of lines. </a:t>
            </a:r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D85C6"/>
                </a:solidFill>
              </a:rPr>
              <a:t>couplet (2 lines)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D85C6"/>
                </a:solidFill>
              </a:rPr>
              <a:t>tercet (3 lines)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D85C6"/>
                </a:solidFill>
              </a:rPr>
              <a:t>quatrain (4 lines)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D85C6"/>
                </a:solidFill>
              </a:rPr>
              <a:t>cinquain (5 lines)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D85C6"/>
                </a:solidFill>
              </a:rPr>
              <a:t>sestet (6 lines)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D85C6"/>
                </a:solidFill>
              </a:rPr>
              <a:t>septet (7 lines)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D85C6"/>
                </a:solidFill>
              </a:rPr>
              <a:t>octave (8 lines)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Rhyme and Rhyme Scheme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Rhyme is the repetition of similar sounds.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Rhyme Scheme is the pattern of the Rhymes.</a:t>
            </a:r>
          </a:p>
        </p:txBody>
      </p:sp>
      <p:sp>
        <p:nvSpPr>
          <p:cNvPr id="155" name="Shape 155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saw a fairy in the </a:t>
            </a:r>
            <a:r>
              <a:rPr b="1" lang="en" sz="18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wood</a:t>
            </a: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was dressed all in </a:t>
            </a:r>
            <a:r>
              <a:rPr b="1" lang="en" sz="18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green</a:t>
            </a: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drew his sword while I just</a:t>
            </a:r>
            <a:r>
              <a:rPr lang="en" sz="18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 sz="18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stood</a:t>
            </a: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realized I'd been </a:t>
            </a:r>
            <a:r>
              <a:rPr b="1" lang="en" sz="18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seen</a:t>
            </a: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1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rhyme scheme</a:t>
            </a: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 the poem is </a:t>
            </a:r>
            <a:r>
              <a:rPr b="1" lang="en" sz="18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lang="en" sz="18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1" lang="en" sz="180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lang="en" sz="18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Meter is the basic rhythmic structure of a verse or lines in verse. </a:t>
            </a:r>
          </a:p>
        </p:txBody>
      </p:sp>
      <p:sp>
        <p:nvSpPr>
          <p:cNvPr id="161" name="Shape 1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Meter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800" y="1205800"/>
            <a:ext cx="4343399" cy="2731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205975"/>
            <a:ext cx="4038599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Simile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Comparing two things using like or as.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“She is like a rose.”</a:t>
            </a:r>
          </a:p>
        </p:txBody>
      </p:sp>
      <p:sp>
        <p:nvSpPr>
          <p:cNvPr id="169" name="Shape 169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Comparing two things not using like or as.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>
              <a:spcBef>
                <a:spcPts val="0"/>
              </a:spcBef>
              <a:buNone/>
            </a:pPr>
            <a:r>
              <a:rPr lang="en" sz="2700">
                <a:solidFill>
                  <a:srgbClr val="00FF00"/>
                </a:solidFill>
              </a:rPr>
              <a:t>“The moon is a new sun.”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707400" y="218050"/>
            <a:ext cx="3979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Metaphor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Personification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Giving something non-human human characteristics.</a:t>
            </a:r>
          </a:p>
        </p:txBody>
      </p:sp>
      <p:sp>
        <p:nvSpPr>
          <p:cNvPr id="177" name="Shape 177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SUN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00"/>
              </a:solidFill>
            </a:endParaRPr>
          </a:p>
          <a:p>
            <a:pPr rt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The sun waved its shining rays at me, greeting me with it’s morning warmth.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Taylor Wickman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Irony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Saying something that means something else, usually accompanied with humor.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(Confusing but easy with an example)</a:t>
            </a:r>
          </a:p>
        </p:txBody>
      </p:sp>
      <p:sp>
        <p:nvSpPr>
          <p:cNvPr id="184" name="Shape 184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FF00"/>
                </a:solidFill>
              </a:rPr>
              <a:t>A fire station burns down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FF00"/>
                </a:solidFill>
              </a:rPr>
              <a:t>The marriage counselor files for divorce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FF00"/>
                </a:solidFill>
              </a:rPr>
              <a:t>The police station gets robbed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FF00"/>
                </a:solidFill>
              </a:rPr>
              <a:t>A pilot had a fear of heights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FF00"/>
                </a:solidFill>
              </a:rPr>
              <a:t>A member of PETA wears leather shoes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FF00"/>
                </a:solidFill>
              </a:rPr>
              <a:t>The teacher failed the test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Symbols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"/>
              <a:t>Is the use of an object or a word to represent an an action, person, place, word, or object.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2850" y="1243425"/>
            <a:ext cx="2656650" cy="265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Why Poetry?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>
              <a:spcBef>
                <a:spcPts val="0"/>
              </a:spcBef>
              <a:buNone/>
            </a:pPr>
            <a:r>
              <a:rPr lang="en"/>
              <a:t>The inevitability of daydreaming brings on ideas and questions that many of us don’t even realize during the course of the day. What if there was a way you could write down your dreams and emotions to express yourself in a creative way? BAM! Poetry.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Poetry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I hope my examples and structure of poems will help you in your future endeavours of writing!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rPr lang="en"/>
              <a:t>Thank You 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Taylor Wickman Class of 2015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Helpful Links (My Sources)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Poetry Lovers’ Page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Everypoet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Bartleby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Norton Poets Online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Poem Hunter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Exploring Poetry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Old Poetry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Famous Poets and Poems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Net Poets</a:t>
            </a:r>
          </a:p>
          <a:p>
            <a:pPr indent="-304800" lvl="0" marL="457200" rtl="0">
              <a:lnSpc>
                <a:spcPct val="160000"/>
              </a:lnSpc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b="1" lang="en" sz="120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The Poetry Archive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is Poetry?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>
              <a:spcBef>
                <a:spcPts val="0"/>
              </a:spcBef>
              <a:buNone/>
            </a:pPr>
            <a:r>
              <a:rPr lang="en"/>
              <a:t>Poetry is a genre of Literature that is characterized by the unique rhythm and patterns of writings expressed by the writer.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Types of Poetry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There are many different types of poetry. Here are just a couple examples...</a:t>
            </a:r>
          </a:p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200"/>
              <a:t>Acrostic 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200"/>
              <a:t>Concrete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200"/>
              <a:t>Haiku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200"/>
              <a:t>Couplets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200"/>
              <a:t>Blank Verse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200"/>
              <a:t>Visual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200"/>
              <a:t>Lyric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Acrostic 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T</a:t>
            </a:r>
            <a:r>
              <a:rPr lang="en"/>
              <a:t>all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A</a:t>
            </a:r>
            <a:r>
              <a:rPr lang="en"/>
              <a:t>mazing (Duh)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Y</a:t>
            </a:r>
            <a:r>
              <a:rPr lang="en"/>
              <a:t>oung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L</a:t>
            </a:r>
            <a:r>
              <a:rPr lang="en"/>
              <a:t>oud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O</a:t>
            </a:r>
            <a:r>
              <a:rPr lang="en"/>
              <a:t>utgoing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R</a:t>
            </a:r>
            <a:r>
              <a:rPr lang="en"/>
              <a:t>ealistic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This form of poetry, has the first letters of each line aligned vertically to form a word. The word often is the subject of the poem.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Concrete 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Concrete poems are in the shape of the subject they relate to.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(A poem in the shape of a tree describing nature)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0450" y="852212"/>
            <a:ext cx="3743000" cy="343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Haiku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Haiku is a very old form of Japanese Poetry. It consists of 17 syllables.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5-7-5</a:t>
            </a:r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4717250" y="1063375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FF00"/>
                </a:solidFill>
              </a:rPr>
              <a:t>Summer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FFFF00"/>
              </a:solidFill>
            </a:endParaRPr>
          </a:p>
          <a:p>
            <a:pPr rtl="0" algn="l">
              <a:spcBef>
                <a:spcPts val="0"/>
              </a:spcBef>
              <a:buNone/>
            </a:pPr>
            <a:r>
              <a:rPr b="1" lang="en" sz="1800">
                <a:solidFill>
                  <a:srgbClr val="FFFF00"/>
                </a:solidFill>
              </a:rPr>
              <a:t>When going Outside			(5)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1800">
                <a:solidFill>
                  <a:srgbClr val="FFFF00"/>
                </a:solidFill>
              </a:rPr>
              <a:t>People will need protection        (7)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1800">
                <a:solidFill>
                  <a:srgbClr val="FFFF00"/>
                </a:solidFill>
              </a:rPr>
              <a:t>From the hot sun’s rays               (5)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FFFF00"/>
              </a:solidFill>
            </a:endParaRPr>
          </a:p>
          <a:p>
            <a:pPr indent="457200" marL="1371600" algn="l">
              <a:spcBef>
                <a:spcPts val="0"/>
              </a:spcBef>
              <a:buNone/>
            </a:pPr>
            <a:r>
              <a:rPr b="1" lang="en" sz="1800">
                <a:solidFill>
                  <a:srgbClr val="FFFF00"/>
                </a:solidFill>
              </a:rPr>
              <a:t>Taylor Wickman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Couplets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9285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The couplet is the easiest of the poetry forms. It consists of two lines with an end rhyme.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4613025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FF00"/>
              </a:solidFill>
            </a:endParaRPr>
          </a:p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FF00"/>
              </a:solidFill>
            </a:endParaRPr>
          </a:p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FF00"/>
                </a:solidFill>
              </a:rPr>
              <a:t>I seem to be losing my hair</a:t>
            </a:r>
          </a:p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FF00"/>
                </a:solidFill>
              </a:rPr>
              <a:t>There isn't any left there.</a:t>
            </a:r>
          </a:p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FF00"/>
              </a:solidFill>
            </a:endParaRPr>
          </a:p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FF00"/>
              </a:solidFill>
            </a:endParaRPr>
          </a:p>
          <a:p>
            <a: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FF00"/>
              </a:solidFill>
            </a:endParaRPr>
          </a:p>
          <a:p>
            <a: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FF00"/>
                </a:solidFill>
              </a:rPr>
              <a:t>Taylor Wickman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Blank Verse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There is no rhyme scheme in a Blank Verse poem, but it usually is very impactful on the reader.</a:t>
            </a:r>
          </a:p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FFFF00"/>
                </a:solidFill>
              </a:rPr>
              <a:t>The Ball Poem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FFFF00"/>
                </a:solidFill>
              </a:rPr>
              <a:t>by</a:t>
            </a:r>
          </a:p>
          <a:p>
            <a:pPr indent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00"/>
                </a:solidFill>
              </a:rPr>
              <a:t>John Berryman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400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What is the boy now, who has lost his ball,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What, what is he to do? I saw it go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Merrily bouncing, down the street, and then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Merrily over-there it is in the water!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